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60" r:id="rId1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003399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979" autoAdjust="0"/>
  </p:normalViewPr>
  <p:slideViewPr>
    <p:cSldViewPr showGuides="1">
      <p:cViewPr varScale="1">
        <p:scale>
          <a:sx n="59" d="100"/>
          <a:sy n="59" d="100"/>
        </p:scale>
        <p:origin x="1240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05.04.2023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Rozporządzenie Parlamentu Europejskiego i Rady (UE) 2021/1060 z dnia 24 czerwca 2021 r. ustanawiające wspólne przepisy dotyczące Europejskiego Funduszu Rozwoju Regionalnego, Europejskiego Funduszu Społecznego Plus, Funduszu Spójności, Funduszu na rzecz Sprawiedliwej Transformacji i Europejskiego Funduszu Morskiego, Rybackiego i Akwakultury, a także przepisy finansowe na potrzeby tych funduszy oraz na potrzeby Funduszu Azylu, Migracji i Integracji, Funduszu Bezpieczeństwa Wewnętrznego i Instrumentu Wsparcia Finansowego na rzecz Zarządzania Granicami i Polityki Wizowej (Dz. Urz. UE L 231 z 30.06.2021,</a:t>
            </a:r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str. 159)</a:t>
            </a:r>
          </a:p>
          <a:p>
            <a:endParaRPr lang="pl-PL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9. 1. </a:t>
            </a:r>
            <a:r>
              <a:rPr lang="pl-PL" dirty="0" smtClean="0"/>
              <a:t>Państwa członkowskie i Komisja zapewniają poszanowanie praw podstawowych oraz przestrzeganie Karty praw podstawowych Unii Europejskiej w procesie wdrażania Funduszy. </a:t>
            </a:r>
          </a:p>
          <a:p>
            <a:r>
              <a:rPr lang="pl-PL" dirty="0" smtClean="0"/>
              <a:t>2. Państwa członkowskie i Komisja zapewniają, by równość mężczyzn i kobiet oraz uwzględnianie aspektu i perspektywy płci brano pod uwagę i propagowano w całym procesie przygotowywania, wdrażania, monitorowania, sprawozdawczości i ewaluacji programów. </a:t>
            </a:r>
          </a:p>
          <a:p>
            <a:r>
              <a:rPr lang="pl-PL" dirty="0" smtClean="0"/>
              <a:t>3. Państwa członkowskie i Komisja podejmują odpowiednie kroki w celu zapobiegania wszelkiej dyskryminacji ze względu na płeć, rasę lub pochodzenie etniczne, religię lub światopogląd, niepełnosprawność, wiek lub orientację seksualną podczas przygotowywania, wdrażania, monitorowania, sprawozdawczości i ewaluacji programów. W procesie przygotowywania i wdrażania programów należy w szczególności wziąć pod uwagę zapewnienie dostępności dla osób z niepełnosprawnościami.</a:t>
            </a:r>
          </a:p>
          <a:p>
            <a:r>
              <a:rPr lang="pl-PL" dirty="0" smtClean="0"/>
              <a:t> 4. Cele Funduszy są realizowane zgodnie z celem wspierania zrównoważonego rozwoju, określonym w art. 11 TFUE, oraz z uwzględnieniem celów ONZ dotyczących zrównoważonego rozwoju, a także porozumienia paryskiego i zasady „nie czyń poważnych szkód”. Cele Funduszy są realizowane przy pełnym poszanowaniu dorobku prawnego Unii w dziedzinie środowiska.</a:t>
            </a:r>
          </a:p>
          <a:p>
            <a:endParaRPr lang="pl-PL" b="0" dirty="0" smtClean="0"/>
          </a:p>
          <a:p>
            <a:r>
              <a:rPr lang="pl-PL" b="0" dirty="0" smtClean="0"/>
              <a:t>Art. 15.</a:t>
            </a:r>
            <a:r>
              <a:rPr lang="pl-PL" dirty="0" smtClean="0"/>
              <a:t>1. Na potrzeby celów szczegółowych w niniejszym rozporządzeniu określono warunki (zwane dalej „warunkami podstawowymi”). </a:t>
            </a:r>
          </a:p>
          <a:p>
            <a:r>
              <a:rPr lang="pl-PL" dirty="0" smtClean="0"/>
              <a:t>W załączniku III zawarto horyzontalne warunki podstawowe mające zastosowanie do wszystkich celów szczegółowych i kryteria niezbędne do oceny ich spełnienia.</a:t>
            </a:r>
            <a:endParaRPr lang="pl-PL" b="0" dirty="0" smtClean="0"/>
          </a:p>
          <a:p>
            <a:r>
              <a:rPr lang="pl-PL" dirty="0" smtClean="0"/>
              <a:t>2. Przy przygotowywaniu programu lub wprowadzaniu nowego celu szczegółowego w ramach zmian programu państwo członkowskie ocenia, czy spełnione zostały warunki podstawowe związane z wybranym celem szczegółowym. Warunek podstawowy uważa się za spełniony, gdy spełnione zostały wszystkie stosowne kryteria. W każdym programie lub w zmianie programu państwo członkowskie wskazuje spełnione i niespełnione warunki podstawowe oraz, podaje uzasadnienie, jeżeli uważa, że warunek podstawowy został spełniony. </a:t>
            </a:r>
          </a:p>
          <a:p>
            <a:r>
              <a:rPr lang="pl-PL" dirty="0" smtClean="0"/>
              <a:t>3. W sytuacji gdy warunek podstawowy nie był spełniony w momencie zatwierdzenia programu lub zmiany programu, państwo członkowskie informuje Komisję, gdy tylko uzna, że warunek podstawowy został spełniony, podając uzasadnienie spełnienia warunku. </a:t>
            </a:r>
          </a:p>
          <a:p>
            <a:r>
              <a:rPr lang="pl-PL" dirty="0" smtClean="0"/>
              <a:t>4. Jak najszybciej i nie później niż w terminie trzech miesięcy od otrzymania informacji, o której mowa w ust. 3, Komisja dokonuje oceny i informuje państwo członkowskie w przypadku gdy zgadza się z nim co do tego, że warunek podstawowy został spełniony. </a:t>
            </a:r>
          </a:p>
          <a:p>
            <a:r>
              <a:rPr lang="pl-PL" dirty="0" smtClean="0"/>
              <a:t>W przypadku gdy Komisja nie zgadza się z państwem członkowskim odnośnie do spełnienia warunku podstawowego, informuje o tym państwo członkowskie i przedstawia swoją ocenę. </a:t>
            </a:r>
          </a:p>
          <a:p>
            <a:r>
              <a:rPr lang="pl-PL" dirty="0" smtClean="0"/>
              <a:t>W przypadku gdy państwo członkowskie nie zgadza się z oceną Komisji, przedstawia swoje uwagi w terminie jednego miesiąca, a Komisja postępuje zgodnie z akapitem pierwszym. W przypadku gdy państwo członkowskie zgadza się z oceną Komisji, postępuje zgodnie z ust. 3. </a:t>
            </a:r>
          </a:p>
          <a:p>
            <a:r>
              <a:rPr lang="pl-PL" dirty="0" smtClean="0"/>
              <a:t>5. Bez uszczerbku dla art. 105, wydatki dotyczące operacji związanych z celem szczegółowym mogą zostać ujęte we wnioskach o płatność, ale nie są zwracane przez Komisję do czasu poinformowania państwa członkowskiego przez Komisję o spełnieniu warunku podstawowego na podstawie ust. 4 akapit pierwszy niniejszego artykułu. </a:t>
            </a:r>
          </a:p>
          <a:p>
            <a:r>
              <a:rPr lang="pl-PL" dirty="0" smtClean="0"/>
              <a:t>Akapit pierwszy nie ma zastosowania do operacji przyczyniających się do spełnienia stosownego warunku podstawowego. </a:t>
            </a:r>
          </a:p>
          <a:p>
            <a:r>
              <a:rPr lang="pl-PL" dirty="0" smtClean="0"/>
              <a:t>6. Państwo członkowskie zapewnia, by warunki podstawowe były spełniane i przestrzegane przez cały okres programowania. Informuje Komisję o wszelkich zmianach mających wpływ na to, czy warunki podstawowe są spełnione. </a:t>
            </a:r>
          </a:p>
          <a:p>
            <a:r>
              <a:rPr lang="pl-PL" dirty="0" smtClean="0"/>
              <a:t>W przypadku gdy Komisja uważa, że warunek podstawowy przestał być spełniany, informuje o tym państwo członkowskie, przedstawiając swoją ocenę. Następnie należy postępować zgodnie z procedurą określoną w ust. 4 akapity drugi i trzeci. </a:t>
            </a:r>
          </a:p>
          <a:p>
            <a:r>
              <a:rPr lang="pl-PL" dirty="0" smtClean="0"/>
              <a:t>W przypadku gdy Komisja stwierdzi, że warunek podstawowy w dalszym ciągu nie jest spełniony na podstawie uwag państwa członkowskiego, wydatki związane z danym celem szczegółowym mogą, bez uszczerbku dla art. 105, zostać ujęte we wnioskach o płatność, ale nie są refundowane przez Komisję do czasu poinformowania państwa członkowskiego przez Komisję o spełnieniu warunku podstawowego na podstawie ust. 4 akapit pierwszy niniejszego artykułu.</a:t>
            </a:r>
          </a:p>
          <a:p>
            <a:endParaRPr lang="pl-PL" b="0" dirty="0" smtClean="0"/>
          </a:p>
          <a:p>
            <a:r>
              <a:rPr lang="pl-PL" b="0" dirty="0" smtClean="0"/>
              <a:t>Art.</a:t>
            </a:r>
            <a:r>
              <a:rPr lang="pl-PL" b="0" baseline="0" dirty="0" smtClean="0"/>
              <a:t> 73.1.</a:t>
            </a:r>
            <a:r>
              <a:rPr lang="pl-PL" dirty="0" smtClean="0"/>
              <a:t>Do celów wyboru operacji instytucja zarządzająca ustanawia i stosuje kryteria i procedury, które są niedyskryminacyjne, przejrzyste, zapewniają dostępność dla osób z niepełnosprawnościami i równouprawnienie płci oraz uwzględniają Kartę praw podstawowych Unii Europejskiej, zasadę zrównoważonego rozwoju oraz unijną politykę w dziedzinie środowiska zgodnie z art. 11 i art. 191 ust. 1 TFUE.</a:t>
            </a:r>
          </a:p>
          <a:p>
            <a:r>
              <a:rPr lang="pl-PL" b="0" dirty="0" smtClean="0"/>
              <a:t>2. </a:t>
            </a:r>
            <a:r>
              <a:rPr lang="pl-PL" dirty="0" smtClean="0"/>
              <a:t>Podczas wyboru operacji instytucja zarządzająca:</a:t>
            </a:r>
          </a:p>
          <a:p>
            <a:r>
              <a:rPr lang="pl-PL" dirty="0" smtClean="0"/>
              <a:t>b) zapewnia, aby wybrane operacje, które wchodzą w zakres warunku podstawowego, były spójne z odpowiednimi strategiami i dokumentami dotyczącymi planowania ustanowionymi w celu spełnienia tego warunku podstawowego;</a:t>
            </a:r>
            <a:endParaRPr lang="pl-PL" b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4490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2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05.04.2023</a:t>
            </a:fld>
            <a:endParaRPr lang="pl-PL" dirty="0"/>
          </a:p>
        </p:txBody>
      </p:sp>
      <p:pic>
        <p:nvPicPr>
          <p:cNvPr id="17" name="Obraz 16" descr="flaga Unii Europejskiej z dopiskiem dofinansowane przez Unię Europejską">
            <a:extLst>
              <a:ext uri="{FF2B5EF4-FFF2-40B4-BE49-F238E27FC236}">
                <a16:creationId xmlns:a16="http://schemas.microsoft.com/office/drawing/2014/main" id="{8AE6A136-8050-4F87-8CFA-9081E95DD68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8" name="Obraz 17" descr="barwy RP">
            <a:extLst>
              <a:ext uri="{FF2B5EF4-FFF2-40B4-BE49-F238E27FC236}">
                <a16:creationId xmlns:a16="http://schemas.microsoft.com/office/drawing/2014/main" id="{EE0A6F40-6C31-4E70-8EAE-7E07678F33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2C4B7E3B-5C36-4D17-A68D-F7D64D0873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7E173582-5E55-4436-9116-98E990C9551E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2" name="Obraz 21">
            <a:extLst>
              <a:ext uri="{FF2B5EF4-FFF2-40B4-BE49-F238E27FC236}">
                <a16:creationId xmlns:a16="http://schemas.microsoft.com/office/drawing/2014/main" id="{1DE8140D-601B-4741-96F5-2F7F72D3DCA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19DF44D0-55B5-4481-9962-2726CD477642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FA9107B1-BA8F-433F-8944-2652DDD00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7" name="Obraz 16" descr="barwy RP">
            <a:extLst>
              <a:ext uri="{FF2B5EF4-FFF2-40B4-BE49-F238E27FC236}">
                <a16:creationId xmlns:a16="http://schemas.microsoft.com/office/drawing/2014/main" id="{5E8841BD-6D69-4484-9753-752FF6DB29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F3D4A016-AF06-439A-B7EA-5A6A09793D5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5130ABD0-6DCA-475C-B17B-A789A7477F7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05.04.2023</a:t>
            </a:fld>
            <a:endParaRPr lang="pl-PL" dirty="0"/>
          </a:p>
        </p:txBody>
      </p:sp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055DAEDC-DA52-4645-BF40-A88A639846F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C2615910-54E6-4967-B844-1DD935944C2B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4" name="Obraz 13">
            <a:extLst>
              <a:ext uri="{FF2B5EF4-FFF2-40B4-BE49-F238E27FC236}">
                <a16:creationId xmlns:a16="http://schemas.microsoft.com/office/drawing/2014/main" id="{0FF797B5-557F-4BF3-835E-D5D470679CD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05.04.2023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E2F8885-4B26-44AA-8B6E-B2B9ADA9A565}"/>
              </a:ext>
            </a:extLst>
          </p:cNvPr>
          <p:cNvCxnSpPr>
            <a:cxnSpLocks/>
          </p:cNvCxnSpPr>
          <p:nvPr userDrawn="1"/>
        </p:nvCxnSpPr>
        <p:spPr>
          <a:xfrm flipH="1">
            <a:off x="7218114" y="6588149"/>
            <a:ext cx="1" cy="4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Obraz 15" descr="flaga Unii Europejskiej z dopiskiem dofinansowane przez Unię Europejską">
            <a:extLst>
              <a:ext uri="{FF2B5EF4-FFF2-40B4-BE49-F238E27FC236}">
                <a16:creationId xmlns:a16="http://schemas.microsoft.com/office/drawing/2014/main" id="{E681A015-0B27-4107-B519-846616AB02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826" y="6371047"/>
            <a:ext cx="2501445" cy="901640"/>
          </a:xfrm>
          <a:prstGeom prst="rect">
            <a:avLst/>
          </a:prstGeom>
        </p:spPr>
      </p:pic>
      <p:pic>
        <p:nvPicPr>
          <p:cNvPr id="19" name="Obraz 18" descr="barwy RP">
            <a:extLst>
              <a:ext uri="{FF2B5EF4-FFF2-40B4-BE49-F238E27FC236}">
                <a16:creationId xmlns:a16="http://schemas.microsoft.com/office/drawing/2014/main" id="{87848B0D-3B6B-4598-8747-F31E242711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610" y="6357698"/>
            <a:ext cx="2127564" cy="902911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5E1D0E76-31EF-4D1E-8659-F284E724F5C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56" y="6412466"/>
            <a:ext cx="1891570" cy="857608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E51804CF-FF72-4096-BE18-21BAE99DB5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6505094"/>
            <a:ext cx="2160239" cy="67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ip.brpo.gov.pl/pl/content/uchwaly-przeciw-ideologii-lgbt-szkodza-wszystkim-rpo-do-marszalkow-wojewodztw" TargetMode="External"/><Relationship Id="rId2" Type="http://schemas.openxmlformats.org/officeDocument/2006/relationships/hyperlink" Target="https://bip.brpo.gov.pl/pl/content/rpo-uchwaly-anty-lgbt-samorzady-odpowiedzi-kolejne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458" y="3419797"/>
            <a:ext cx="7920115" cy="1933746"/>
          </a:xfrm>
        </p:spPr>
        <p:txBody>
          <a:bodyPr/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Zasady </a:t>
            </a:r>
            <a:r>
              <a:rPr lang="pl-PL" dirty="0"/>
              <a:t>horyzontalne realizacji programu Fundusze Europejskie dla Rybactwa</a:t>
            </a:r>
            <a:endParaRPr lang="pl-PL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 smtClean="0"/>
              <a:t>17.04.2023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VI. WYMIAR SPRAWIEDLIWOŚCI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Prawo do skutecznego środka prawnego i dostępu do bezstronnego sądu (art. 47),</a:t>
            </a:r>
          </a:p>
          <a:p>
            <a:r>
              <a:rPr lang="pl-PL" dirty="0"/>
              <a:t>Domniemanie niewinności i prawo do obrony (art. 48),</a:t>
            </a:r>
          </a:p>
          <a:p>
            <a:r>
              <a:rPr lang="pl-PL" dirty="0"/>
              <a:t>Zasady legalności oraz proporcjonalności kar do czynów zabronionych pod groźbą kary (art. 49),</a:t>
            </a:r>
          </a:p>
          <a:p>
            <a:r>
              <a:rPr lang="pl-PL" dirty="0"/>
              <a:t>Zakaz ponownego sądzenia lub karania w postępowaniu karnym za ten sam czyn zabroniony pod groźbą kary (art. 50</a:t>
            </a:r>
            <a:r>
              <a:rPr lang="pl-PL" dirty="0" smtClean="0"/>
              <a:t>).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753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Kto jest związany Kartą</a:t>
            </a:r>
            <a:r>
              <a:rPr lang="pl-PL" sz="3600" dirty="0" smtClean="0"/>
              <a:t>?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400" b="1" dirty="0"/>
              <a:t>Karta wiąże państwa członkowskie </a:t>
            </a:r>
            <a:r>
              <a:rPr lang="pl-PL" sz="2400" dirty="0"/>
              <a:t>przy:</a:t>
            </a:r>
          </a:p>
          <a:p>
            <a:r>
              <a:rPr lang="pl-PL" dirty="0"/>
              <a:t>implementacji dyrektyw,</a:t>
            </a:r>
          </a:p>
          <a:p>
            <a:r>
              <a:rPr lang="pl-PL" dirty="0"/>
              <a:t>wykonywaniu bezpośrednio stosowanych aktów prawa Unii,</a:t>
            </a:r>
          </a:p>
          <a:p>
            <a:r>
              <a:rPr lang="pl-PL" dirty="0">
                <a:solidFill>
                  <a:srgbClr val="FF0000"/>
                </a:solidFill>
              </a:rPr>
              <a:t>wykonywaniu krajowych przepisów wykonujących/dookreślających prawo Unii.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sz="2000" b="1" dirty="0" smtClean="0"/>
              <a:t>A </a:t>
            </a:r>
            <a:r>
              <a:rPr lang="pl-PL" sz="2000" b="1" dirty="0"/>
              <a:t>zatem KPP dotyka Priorytetu 3 co najmniej w zakresie:</a:t>
            </a:r>
          </a:p>
          <a:p>
            <a:r>
              <a:rPr lang="pl-PL" dirty="0"/>
              <a:t>konkursu na wybór RLGD,</a:t>
            </a:r>
          </a:p>
          <a:p>
            <a:r>
              <a:rPr lang="pl-PL" dirty="0"/>
              <a:t>wyboru operacji przez RLGD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13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720003"/>
          </a:xfrm>
        </p:spPr>
        <p:txBody>
          <a:bodyPr/>
          <a:lstStyle/>
          <a:p>
            <a:r>
              <a:rPr lang="pl-PL" dirty="0" smtClean="0"/>
              <a:t>Rzecznik Praw Obywatelskich a KPP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691605"/>
            <a:ext cx="8640382" cy="4968234"/>
          </a:xfrm>
        </p:spPr>
        <p:txBody>
          <a:bodyPr>
            <a:normAutofit/>
          </a:bodyPr>
          <a:lstStyle/>
          <a:p>
            <a:r>
              <a:rPr lang="pl-PL" dirty="0" smtClean="0">
                <a:hlinkClick r:id="rId2"/>
              </a:rPr>
              <a:t>RPO</a:t>
            </a:r>
            <a:r>
              <a:rPr lang="pl-PL" dirty="0">
                <a:hlinkClick r:id="rId2"/>
              </a:rPr>
              <a:t>: uchylić uchwały ”anty-LGBT” tam, gdzie jeszcze obowiązują. 9 samorządów tak zrobiło (brpo.gov.pl</a:t>
            </a:r>
            <a:r>
              <a:rPr lang="pl-PL" dirty="0" smtClean="0">
                <a:hlinkClick r:id="rId2"/>
              </a:rPr>
              <a:t>)</a:t>
            </a:r>
            <a:endParaRPr lang="pl-PL" dirty="0" smtClean="0"/>
          </a:p>
          <a:p>
            <a:pPr marL="503971" lvl="1" indent="0">
              <a:buNone/>
            </a:pPr>
            <a:r>
              <a:rPr lang="pl-PL" i="1" dirty="0" smtClean="0"/>
              <a:t>„Uchwały </a:t>
            </a:r>
            <a:r>
              <a:rPr lang="pl-PL" i="1" dirty="0"/>
              <a:t>te, jako niezgodne z zasadą niedyskryminacji, wyrażoną w Konstytucji RP oraz w prawie unijnym, stanowią m.in. przeszkodę w dostępie do środków z funduszy UE. Mając zatem na względzie wartości, dokonaną przez sądy ocenę prawną uchwał oraz zobowiązanie do dbałości o zabezpieczenie praw mieszkańców poszczególnych wspólnot samorządowych, właściwe ich organy powinny wyeliminować podjęte uprzednio uchwały z obrotu prawnego</a:t>
            </a:r>
            <a:r>
              <a:rPr lang="pl-PL" i="1" dirty="0" smtClean="0"/>
              <a:t>.”</a:t>
            </a:r>
          </a:p>
          <a:p>
            <a:r>
              <a:rPr lang="pl-PL" dirty="0">
                <a:hlinkClick r:id="rId3"/>
              </a:rPr>
              <a:t>Jak uchwały "przeciw ideologii LGBT" szkodzą wszystkim - RPO do marszałków województw (brpo.gov.pl</a:t>
            </a:r>
            <a:r>
              <a:rPr lang="pl-PL" dirty="0" smtClean="0">
                <a:hlinkClick r:id="rId3"/>
              </a:rPr>
              <a:t>)</a:t>
            </a:r>
            <a:endParaRPr lang="pl-PL" dirty="0" smtClean="0"/>
          </a:p>
          <a:p>
            <a:pPr marL="503971" lvl="1" indent="0">
              <a:buNone/>
            </a:pPr>
            <a:r>
              <a:rPr lang="pl-PL" i="1" dirty="0" smtClean="0"/>
              <a:t>„Dla </a:t>
            </a:r>
            <a:r>
              <a:rPr lang="pl-PL" i="1" dirty="0"/>
              <a:t>dobra i ochrony praw, ale wszystkich mieszkańców, organy które przyjęły dyskryminujące uchwały przeciwko tzw. „ideologii LGBT” powinny je niezwłocznie uchylić – pisze RPO do marszałków województw, na terenie których wciąż obowiązują te uchwały.</a:t>
            </a:r>
          </a:p>
          <a:p>
            <a:pPr marL="503971" lvl="1" indent="0">
              <a:buNone/>
            </a:pPr>
            <a:r>
              <a:rPr lang="pl-PL" i="1" dirty="0" smtClean="0"/>
              <a:t>Inaczej </a:t>
            </a:r>
            <a:r>
              <a:rPr lang="pl-PL" i="1" dirty="0"/>
              <a:t>samorządom tym grozi utrata nowych funduszy unijnych</a:t>
            </a:r>
            <a:r>
              <a:rPr lang="pl-PL" i="1" dirty="0" smtClean="0"/>
              <a:t>.”</a:t>
            </a:r>
            <a:endParaRPr lang="pl-PL" i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104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  <p:pic>
        <p:nvPicPr>
          <p:cNvPr id="1028" name="Picture 4" descr="Słodkowodny potwór – szczupakowy rekord Polski | Czytaj więcej na ...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3" b="7023"/>
          <a:stretch>
            <a:fillRect/>
          </a:stretch>
        </p:blipFill>
        <p:spPr bwMode="auto">
          <a:xfrm>
            <a:off x="1385466" y="107429"/>
            <a:ext cx="741682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Zasady horyzontalne jako obowiązek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/>
              <a:t>Rozporządzenie </a:t>
            </a:r>
            <a:r>
              <a:rPr lang="pl-PL" sz="2000" dirty="0" smtClean="0"/>
              <a:t>ogólne - </a:t>
            </a:r>
            <a:r>
              <a:rPr lang="pl-PL" sz="2000" dirty="0"/>
              <a:t>Rozporządzenie </a:t>
            </a:r>
            <a:r>
              <a:rPr lang="pl-PL" sz="2000" dirty="0" smtClean="0"/>
              <a:t>PE </a:t>
            </a:r>
            <a:r>
              <a:rPr lang="pl-PL" sz="2000" dirty="0"/>
              <a:t>i Rady (UE) </a:t>
            </a:r>
            <a:r>
              <a:rPr lang="pl-PL" sz="2000" b="1" dirty="0" smtClean="0"/>
              <a:t>2021/1060</a:t>
            </a:r>
            <a:r>
              <a:rPr lang="pl-PL" sz="2000" dirty="0" smtClean="0"/>
              <a:t>:</a:t>
            </a:r>
          </a:p>
          <a:p>
            <a:pPr marL="0" indent="0">
              <a:buNone/>
            </a:pPr>
            <a:endParaRPr lang="pl-PL" sz="2000" dirty="0"/>
          </a:p>
          <a:p>
            <a:r>
              <a:rPr lang="pl-PL" sz="2000" b="1" dirty="0"/>
              <a:t>Art. </a:t>
            </a:r>
            <a:r>
              <a:rPr lang="pl-PL" sz="2000" b="1" dirty="0" smtClean="0"/>
              <a:t>9</a:t>
            </a:r>
            <a:r>
              <a:rPr lang="pl-PL" sz="2000" dirty="0" smtClean="0"/>
              <a:t>. Zasady horyzontalne.</a:t>
            </a:r>
          </a:p>
          <a:p>
            <a:pPr marL="503971" lvl="1" indent="0" algn="just">
              <a:buNone/>
            </a:pPr>
            <a:r>
              <a:rPr lang="pl-PL" dirty="0" smtClean="0"/>
              <a:t>Państwa </a:t>
            </a:r>
            <a:r>
              <a:rPr lang="pl-PL" dirty="0"/>
              <a:t>członkowskie i Komisja zapewniają poszanowanie praw podstawowych oraz przestrzeganie Karty praw podstawowych Unii Europejskiej w procesie wdrażania </a:t>
            </a:r>
            <a:r>
              <a:rPr lang="pl-PL" dirty="0" smtClean="0"/>
              <a:t>Funduszy.</a:t>
            </a:r>
          </a:p>
          <a:p>
            <a:pPr marL="503971" lvl="1" indent="0" algn="just">
              <a:buNone/>
            </a:pPr>
            <a:endParaRPr lang="pl-PL" dirty="0" smtClean="0"/>
          </a:p>
          <a:p>
            <a:r>
              <a:rPr lang="pl-PL" sz="2000" b="1" dirty="0" smtClean="0"/>
              <a:t>Art</a:t>
            </a:r>
            <a:r>
              <a:rPr lang="pl-PL" sz="2000" b="1" dirty="0"/>
              <a:t>. </a:t>
            </a:r>
            <a:r>
              <a:rPr lang="pl-PL" sz="2000" b="1" dirty="0" smtClean="0"/>
              <a:t>15</a:t>
            </a:r>
            <a:r>
              <a:rPr lang="pl-PL" sz="2000" dirty="0" smtClean="0"/>
              <a:t>. </a:t>
            </a:r>
            <a:r>
              <a:rPr lang="pl-PL" sz="2000" dirty="0"/>
              <a:t>Warunki podstawowe </a:t>
            </a:r>
            <a:r>
              <a:rPr lang="pl-PL" sz="2000" dirty="0" smtClean="0"/>
              <a:t>oraz załącznik nr 3 do rozporządzenia.</a:t>
            </a:r>
          </a:p>
          <a:p>
            <a:pPr marL="0" indent="0">
              <a:buNone/>
            </a:pPr>
            <a:endParaRPr lang="pl-PL" sz="2000" dirty="0"/>
          </a:p>
          <a:p>
            <a:r>
              <a:rPr lang="pl-PL" sz="2000" b="1" dirty="0"/>
              <a:t>Art. </a:t>
            </a:r>
            <a:r>
              <a:rPr lang="pl-PL" sz="2000" b="1" dirty="0" smtClean="0"/>
              <a:t>73</a:t>
            </a:r>
            <a:r>
              <a:rPr lang="pl-PL" sz="2000" dirty="0" smtClean="0"/>
              <a:t>. Wybór operacji przez instytucję zarządzającą.</a:t>
            </a: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256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Warunki podstawowe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000" dirty="0"/>
              <a:t>Zamówienia publiczne </a:t>
            </a:r>
          </a:p>
          <a:p>
            <a:r>
              <a:rPr lang="pl-PL" sz="2000" dirty="0"/>
              <a:t>Pomoc publiczna</a:t>
            </a:r>
          </a:p>
          <a:p>
            <a:r>
              <a:rPr lang="pl-PL" sz="2000" dirty="0"/>
              <a:t>Karta Praw Podstawowych</a:t>
            </a:r>
          </a:p>
          <a:p>
            <a:r>
              <a:rPr lang="pl-PL" sz="2000" dirty="0"/>
              <a:t>Konwencja ONZ o prawach osób niepełnosprawnych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KE uznała warunki: 1, 2 i 4 za spełnione, tj. wdrożone są mechanizmy prawne, które mają zapewnić spełnienie tych warunków.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KE </a:t>
            </a:r>
            <a:r>
              <a:rPr lang="pl-PL" dirty="0"/>
              <a:t>uznała warunek 3 za niespełniony.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102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Warunek podstawowy 3 – </a:t>
            </a:r>
            <a:br>
              <a:rPr lang="pl-PL" sz="3200" dirty="0"/>
            </a:br>
            <a:r>
              <a:rPr lang="pl-PL" sz="3200" dirty="0" smtClean="0"/>
              <a:t>                     Karta </a:t>
            </a:r>
            <a:r>
              <a:rPr lang="pl-PL" sz="3200" dirty="0"/>
              <a:t>Praw Podstawowych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sz="2400" b="1" spc="3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l-PL" sz="2400" b="1" spc="300" dirty="0" smtClean="0">
                <a:solidFill>
                  <a:srgbClr val="FF0000"/>
                </a:solidFill>
              </a:rPr>
              <a:t>PRAWA</a:t>
            </a:r>
            <a:r>
              <a:rPr lang="pl-PL" sz="2400" b="1" spc="300" dirty="0">
                <a:solidFill>
                  <a:srgbClr val="FF0000"/>
                </a:solidFill>
              </a:rPr>
              <a:t>, WOLNOŚCI, </a:t>
            </a:r>
            <a:r>
              <a:rPr lang="pl-PL" sz="2400" b="1" spc="300" dirty="0" smtClean="0">
                <a:solidFill>
                  <a:srgbClr val="FF0000"/>
                </a:solidFill>
              </a:rPr>
              <a:t>ZASADY</a:t>
            </a:r>
          </a:p>
          <a:p>
            <a:pPr marL="0" indent="0">
              <a:buNone/>
            </a:pPr>
            <a:endParaRPr lang="pl-PL" sz="2400" b="1" spc="300" dirty="0">
              <a:solidFill>
                <a:srgbClr val="FF0000"/>
              </a:solidFill>
            </a:endParaRPr>
          </a:p>
          <a:p>
            <a:pPr lvl="1"/>
            <a:r>
              <a:rPr lang="pl-PL" sz="2400" dirty="0" smtClean="0"/>
              <a:t>Godność</a:t>
            </a:r>
            <a:endParaRPr lang="pl-PL" sz="2400" dirty="0"/>
          </a:p>
          <a:p>
            <a:pPr lvl="1"/>
            <a:r>
              <a:rPr lang="pl-PL" sz="2400" dirty="0" smtClean="0"/>
              <a:t>Wolności</a:t>
            </a:r>
            <a:endParaRPr lang="pl-PL" sz="2400" dirty="0"/>
          </a:p>
          <a:p>
            <a:pPr lvl="1"/>
            <a:r>
              <a:rPr lang="pl-PL" sz="2400" dirty="0" smtClean="0"/>
              <a:t>Równość</a:t>
            </a:r>
            <a:endParaRPr lang="pl-PL" sz="2400" dirty="0"/>
          </a:p>
          <a:p>
            <a:pPr lvl="1"/>
            <a:r>
              <a:rPr lang="pl-PL" sz="2400" dirty="0"/>
              <a:t>Solidarność</a:t>
            </a:r>
          </a:p>
          <a:p>
            <a:pPr lvl="1"/>
            <a:r>
              <a:rPr lang="pl-PL" sz="2400" dirty="0"/>
              <a:t>Prawa obywatelskie</a:t>
            </a:r>
          </a:p>
          <a:p>
            <a:pPr lvl="1"/>
            <a:r>
              <a:rPr lang="pl-PL" sz="2400" dirty="0"/>
              <a:t>Wymiar sprawiedliwości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228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720003"/>
          </a:xfrm>
        </p:spPr>
        <p:txBody>
          <a:bodyPr>
            <a:normAutofit/>
          </a:bodyPr>
          <a:lstStyle/>
          <a:p>
            <a:r>
              <a:rPr lang="pl-PL" sz="3200" dirty="0"/>
              <a:t>I. GODNOŚĆ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sz="2000" dirty="0" smtClean="0"/>
          </a:p>
          <a:p>
            <a:r>
              <a:rPr lang="pl-PL" sz="2000" dirty="0" smtClean="0"/>
              <a:t>Godność </a:t>
            </a:r>
            <a:r>
              <a:rPr lang="pl-PL" sz="2000" dirty="0"/>
              <a:t>człowieka (art. 1</a:t>
            </a:r>
            <a:r>
              <a:rPr lang="pl-PL" sz="2000" dirty="0" smtClean="0"/>
              <a:t>),</a:t>
            </a:r>
          </a:p>
          <a:p>
            <a:r>
              <a:rPr lang="pl-PL" sz="2000" dirty="0" smtClean="0"/>
              <a:t>Prawo </a:t>
            </a:r>
            <a:r>
              <a:rPr lang="pl-PL" sz="2000" dirty="0"/>
              <a:t>do życia (art. 2),</a:t>
            </a:r>
          </a:p>
          <a:p>
            <a:r>
              <a:rPr lang="pl-PL" sz="2000" dirty="0" smtClean="0"/>
              <a:t>Prawo </a:t>
            </a:r>
            <a:r>
              <a:rPr lang="pl-PL" sz="2000" dirty="0"/>
              <a:t>człowieka do integralności (art. 3),</a:t>
            </a:r>
          </a:p>
          <a:p>
            <a:r>
              <a:rPr lang="pl-PL" sz="2000" dirty="0" smtClean="0"/>
              <a:t>Zakaz </a:t>
            </a:r>
            <a:r>
              <a:rPr lang="pl-PL" sz="2000" dirty="0"/>
              <a:t>tortur i nieludzkiego lub poniżającego traktowania albo karania </a:t>
            </a:r>
            <a:r>
              <a:rPr lang="pl-PL" sz="2000" dirty="0" smtClean="0"/>
              <a:t>   (</a:t>
            </a:r>
            <a:r>
              <a:rPr lang="pl-PL" sz="2000" dirty="0"/>
              <a:t>art. 4),</a:t>
            </a:r>
          </a:p>
          <a:p>
            <a:r>
              <a:rPr lang="pl-PL" sz="2000" dirty="0" smtClean="0"/>
              <a:t>Zakaz </a:t>
            </a:r>
            <a:r>
              <a:rPr lang="pl-PL" sz="2000" dirty="0"/>
              <a:t>niewolnictwa i pracy przymusowej (art</a:t>
            </a:r>
            <a:r>
              <a:rPr lang="pl-PL" sz="2000" dirty="0" smtClean="0"/>
              <a:t>. 5). </a:t>
            </a:r>
            <a:endParaRPr lang="pl-PL" sz="20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232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II. WOLNOŚCI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Prawo do wolności i bezpieczeństwa osobistego (art. 6),</a:t>
            </a:r>
          </a:p>
          <a:p>
            <a:pPr>
              <a:lnSpc>
                <a:spcPct val="120000"/>
              </a:lnSpc>
            </a:pPr>
            <a:r>
              <a:rPr lang="pl-PL" dirty="0"/>
              <a:t>Poszanowanie życia prywatnego i rodzinnego (art. 7),</a:t>
            </a:r>
          </a:p>
          <a:p>
            <a:pPr>
              <a:lnSpc>
                <a:spcPct val="120000"/>
              </a:lnSpc>
            </a:pPr>
            <a:r>
              <a:rPr lang="pl-PL" dirty="0"/>
              <a:t>Ochrona danych osobowych (art. 8),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do zawarcia małżeństwa i prawo do założenia rodziny (art. 9),</a:t>
            </a:r>
          </a:p>
          <a:p>
            <a:pPr>
              <a:lnSpc>
                <a:spcPct val="120000"/>
              </a:lnSpc>
            </a:pPr>
            <a:r>
              <a:rPr lang="pl-PL" dirty="0"/>
              <a:t>Wolność myśli, sumienia i religii (art. 10),</a:t>
            </a:r>
          </a:p>
          <a:p>
            <a:pPr>
              <a:lnSpc>
                <a:spcPct val="120000"/>
              </a:lnSpc>
            </a:pPr>
            <a:r>
              <a:rPr lang="pl-PL" dirty="0"/>
              <a:t>Wolność wypowiedzi i informacji (art. 11),</a:t>
            </a:r>
          </a:p>
          <a:p>
            <a:pPr>
              <a:lnSpc>
                <a:spcPct val="120000"/>
              </a:lnSpc>
            </a:pPr>
            <a:r>
              <a:rPr lang="pl-PL" dirty="0"/>
              <a:t>Wolność zgromadzania się i stowarzyszania się (art. 12),</a:t>
            </a:r>
          </a:p>
          <a:p>
            <a:pPr>
              <a:lnSpc>
                <a:spcPct val="120000"/>
              </a:lnSpc>
            </a:pPr>
            <a:r>
              <a:rPr lang="pl-PL" dirty="0"/>
              <a:t>Wolność sztuki i nauki (art. 13),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do nauki (art. 14),</a:t>
            </a:r>
          </a:p>
          <a:p>
            <a:pPr>
              <a:lnSpc>
                <a:spcPct val="120000"/>
              </a:lnSpc>
            </a:pPr>
            <a:r>
              <a:rPr lang="pl-PL" dirty="0"/>
              <a:t>Wolność wyboru zawodu i prawo do podejmowania pracy (art. 15),</a:t>
            </a:r>
          </a:p>
          <a:p>
            <a:pPr>
              <a:lnSpc>
                <a:spcPct val="120000"/>
              </a:lnSpc>
            </a:pPr>
            <a:r>
              <a:rPr lang="pl-PL" dirty="0"/>
              <a:t>Wolność prowadzenia działalności gospodarczej (art. 16),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własności (art. 17),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do azylu (art. 18),</a:t>
            </a:r>
          </a:p>
          <a:p>
            <a:pPr>
              <a:lnSpc>
                <a:spcPct val="120000"/>
              </a:lnSpc>
            </a:pPr>
            <a:r>
              <a:rPr lang="pl-PL" dirty="0"/>
              <a:t>Ochrona w przypadku usunięcia z terytorium państwa, wydalenia lub ekstradycji (art. 19</a:t>
            </a:r>
            <a:r>
              <a:rPr lang="pl-PL" dirty="0" smtClean="0"/>
              <a:t>).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369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III. RÓWNOŚĆ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Równość wobec prawa (art. 20),</a:t>
            </a:r>
          </a:p>
          <a:p>
            <a:r>
              <a:rPr lang="pl-PL" dirty="0"/>
              <a:t>Niedyskryminacja (art. 21),</a:t>
            </a:r>
          </a:p>
          <a:p>
            <a:r>
              <a:rPr lang="pl-PL" dirty="0"/>
              <a:t>Różnorodność kulturowa, religijna i językowa (art. 22</a:t>
            </a:r>
            <a:r>
              <a:rPr lang="pl-PL" dirty="0" smtClean="0"/>
              <a:t>),</a:t>
            </a:r>
            <a:endParaRPr lang="pl-PL" dirty="0"/>
          </a:p>
          <a:p>
            <a:r>
              <a:rPr lang="pl-PL" dirty="0"/>
              <a:t>Równość kobiet i mężczyzn (art. 23),</a:t>
            </a:r>
          </a:p>
          <a:p>
            <a:r>
              <a:rPr lang="pl-PL" dirty="0"/>
              <a:t>Prawa dziecka (art. 24),</a:t>
            </a:r>
          </a:p>
          <a:p>
            <a:r>
              <a:rPr lang="pl-PL" dirty="0"/>
              <a:t>Prawa osób w podeszłym (art. 25),</a:t>
            </a:r>
          </a:p>
          <a:p>
            <a:r>
              <a:rPr lang="pl-PL" dirty="0"/>
              <a:t>Integracja osób niepełnosprawnych (art. 26</a:t>
            </a:r>
            <a:r>
              <a:rPr lang="pl-PL" dirty="0" smtClean="0"/>
              <a:t>).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842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IV. SOLIDARNOŚĆ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pl-PL" dirty="0"/>
              <a:t>Prawo pracowników do informacji i konsultacji w ramach przedsiębiorstwa (art. 27),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do rokowań i działań zbiorowych (art. 28),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dostępu do pośrednictwa pracy (art. 29),</a:t>
            </a:r>
          </a:p>
          <a:p>
            <a:pPr>
              <a:lnSpc>
                <a:spcPct val="120000"/>
              </a:lnSpc>
            </a:pPr>
            <a:r>
              <a:rPr lang="pl-PL" dirty="0"/>
              <a:t>Prawo w przypadku nieuzasadnionego zwolnienia z pracy (art. 30),</a:t>
            </a:r>
          </a:p>
          <a:p>
            <a:pPr>
              <a:lnSpc>
                <a:spcPct val="120000"/>
              </a:lnSpc>
            </a:pPr>
            <a:r>
              <a:rPr lang="pl-PL" dirty="0"/>
              <a:t>Należyte i sprawiedliwe warunki pracy (art. 31),</a:t>
            </a:r>
          </a:p>
          <a:p>
            <a:pPr>
              <a:lnSpc>
                <a:spcPct val="120000"/>
              </a:lnSpc>
            </a:pPr>
            <a:r>
              <a:rPr lang="pl-PL" dirty="0"/>
              <a:t>Zakaz pracy dzieci i ochrona młodocianych w pracy (art. 32),</a:t>
            </a:r>
          </a:p>
          <a:p>
            <a:pPr>
              <a:lnSpc>
                <a:spcPct val="120000"/>
              </a:lnSpc>
            </a:pPr>
            <a:r>
              <a:rPr lang="pl-PL" dirty="0"/>
              <a:t>Życie rodzinne i zawodowe (art. 33),</a:t>
            </a:r>
          </a:p>
          <a:p>
            <a:pPr>
              <a:lnSpc>
                <a:spcPct val="120000"/>
              </a:lnSpc>
            </a:pPr>
            <a:r>
              <a:rPr lang="pl-PL" dirty="0"/>
              <a:t>Zabezpieczenie społeczne i pomoc społeczna (art. 34),</a:t>
            </a:r>
          </a:p>
          <a:p>
            <a:pPr>
              <a:lnSpc>
                <a:spcPct val="120000"/>
              </a:lnSpc>
            </a:pPr>
            <a:r>
              <a:rPr lang="pl-PL" dirty="0"/>
              <a:t>Ochrona zdrowia (art. 35),</a:t>
            </a:r>
          </a:p>
          <a:p>
            <a:pPr>
              <a:lnSpc>
                <a:spcPct val="120000"/>
              </a:lnSpc>
            </a:pPr>
            <a:r>
              <a:rPr lang="pl-PL" dirty="0"/>
              <a:t>Dostęp do usług w ogólnym interesie gospodarczym (art. 36),</a:t>
            </a:r>
          </a:p>
          <a:p>
            <a:pPr>
              <a:lnSpc>
                <a:spcPct val="120000"/>
              </a:lnSpc>
            </a:pPr>
            <a:r>
              <a:rPr lang="pl-PL" dirty="0"/>
              <a:t>Ochrona środowiska (art. 37),</a:t>
            </a:r>
          </a:p>
          <a:p>
            <a:pPr>
              <a:lnSpc>
                <a:spcPct val="120000"/>
              </a:lnSpc>
            </a:pPr>
            <a:r>
              <a:rPr lang="pl-PL" dirty="0"/>
              <a:t>Ochrona konsumentów (art. 38</a:t>
            </a:r>
            <a:r>
              <a:rPr lang="pl-PL" dirty="0" smtClean="0"/>
              <a:t>).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6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V. PRAWA OBYWATELSKIE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Prawo głosowania i kandydowania w wyborach do PE (art. 39),</a:t>
            </a:r>
          </a:p>
          <a:p>
            <a:r>
              <a:rPr lang="pl-PL" dirty="0"/>
              <a:t>Prawo głosowania i kandydowania w wyborach lokalnych (art. 40),</a:t>
            </a:r>
          </a:p>
          <a:p>
            <a:r>
              <a:rPr lang="pl-PL" dirty="0"/>
              <a:t>Prawo do dobrej administracji (art. 41),</a:t>
            </a:r>
          </a:p>
          <a:p>
            <a:r>
              <a:rPr lang="pl-PL" dirty="0"/>
              <a:t>Prawo dostępu do dokumentów (art. 42),</a:t>
            </a:r>
          </a:p>
          <a:p>
            <a:r>
              <a:rPr lang="pl-PL" dirty="0"/>
              <a:t>Europejski Rzecznik Praw Obywatelskich (art. 43),</a:t>
            </a:r>
          </a:p>
          <a:p>
            <a:r>
              <a:rPr lang="pl-PL" dirty="0"/>
              <a:t>Prawo petycji (art. 44),</a:t>
            </a:r>
          </a:p>
          <a:p>
            <a:r>
              <a:rPr lang="pl-PL" dirty="0"/>
              <a:t>Swoboda przemieszczania się i pobytu (art. 45),</a:t>
            </a:r>
          </a:p>
          <a:p>
            <a:r>
              <a:rPr lang="pl-PL" dirty="0"/>
              <a:t>Opieka dyplomatyczna i konsularna (art. 46).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659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242</TotalTime>
  <Words>837</Words>
  <Application>Microsoft Office PowerPoint</Application>
  <PresentationFormat>Niestandardowy</PresentationFormat>
  <Paragraphs>138</Paragraphs>
  <Slides>13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Open Sans</vt:lpstr>
      <vt:lpstr>Motyw pakietu Office</vt:lpstr>
      <vt:lpstr> Zasady horyzontalne realizacji programu Fundusze Europejskie dla Rybactwa</vt:lpstr>
      <vt:lpstr>Zasady horyzontalne jako obowiązek</vt:lpstr>
      <vt:lpstr>Warunki podstawowe</vt:lpstr>
      <vt:lpstr>Warunek podstawowy 3 –                       Karta Praw Podstawowych</vt:lpstr>
      <vt:lpstr>I. GODNOŚĆ</vt:lpstr>
      <vt:lpstr>II. WOLNOŚCI</vt:lpstr>
      <vt:lpstr>III. RÓWNOŚĆ</vt:lpstr>
      <vt:lpstr>IV. SOLIDARNOŚĆ</vt:lpstr>
      <vt:lpstr>V. PRAWA OBYWATELSKIE</vt:lpstr>
      <vt:lpstr>VI. WYMIAR SPRAWIEDLIWOŚCI</vt:lpstr>
      <vt:lpstr>Kto jest związany Kartą?</vt:lpstr>
      <vt:lpstr>Rzecznik Praw Obywatelskich a KPP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Marciniuk Małgorzata</cp:lastModifiedBy>
  <cp:revision>23</cp:revision>
  <dcterms:created xsi:type="dcterms:W3CDTF">2022-06-22T09:40:44Z</dcterms:created>
  <dcterms:modified xsi:type="dcterms:W3CDTF">2023-04-05T07:42:14Z</dcterms:modified>
</cp:coreProperties>
</file>